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56" r:id="rId2"/>
    <p:sldId id="427" r:id="rId3"/>
    <p:sldId id="394" r:id="rId4"/>
    <p:sldId id="266" r:id="rId5"/>
    <p:sldId id="437" r:id="rId6"/>
    <p:sldId id="510" r:id="rId7"/>
    <p:sldId id="436" r:id="rId8"/>
    <p:sldId id="509" r:id="rId9"/>
    <p:sldId id="299" r:id="rId10"/>
    <p:sldId id="440" r:id="rId11"/>
    <p:sldId id="491" r:id="rId12"/>
    <p:sldId id="493" r:id="rId13"/>
    <p:sldId id="494" r:id="rId14"/>
    <p:sldId id="495" r:id="rId15"/>
    <p:sldId id="497" r:id="rId16"/>
    <p:sldId id="496" r:id="rId17"/>
    <p:sldId id="498" r:id="rId18"/>
    <p:sldId id="499" r:id="rId19"/>
    <p:sldId id="511" r:id="rId20"/>
    <p:sldId id="270" r:id="rId21"/>
    <p:sldId id="512" r:id="rId22"/>
    <p:sldId id="469" r:id="rId23"/>
    <p:sldId id="480" r:id="rId24"/>
    <p:sldId id="508" r:id="rId25"/>
    <p:sldId id="272" r:id="rId26"/>
    <p:sldId id="449" r:id="rId27"/>
    <p:sldId id="450" r:id="rId28"/>
    <p:sldId id="481" r:id="rId29"/>
    <p:sldId id="435" r:id="rId30"/>
    <p:sldId id="513" r:id="rId31"/>
    <p:sldId id="501" r:id="rId32"/>
    <p:sldId id="514" r:id="rId33"/>
    <p:sldId id="269" r:id="rId34"/>
    <p:sldId id="517" r:id="rId35"/>
    <p:sldId id="515" r:id="rId36"/>
    <p:sldId id="516" r:id="rId37"/>
    <p:sldId id="451" r:id="rId38"/>
    <p:sldId id="458" r:id="rId39"/>
    <p:sldId id="518" r:id="rId40"/>
    <p:sldId id="466" r:id="rId41"/>
    <p:sldId id="467" r:id="rId42"/>
    <p:sldId id="482" r:id="rId43"/>
    <p:sldId id="507" r:id="rId44"/>
    <p:sldId id="502" r:id="rId45"/>
    <p:sldId id="503" r:id="rId46"/>
    <p:sldId id="504" r:id="rId47"/>
    <p:sldId id="505" r:id="rId48"/>
    <p:sldId id="506" r:id="rId49"/>
    <p:sldId id="464" r:id="rId50"/>
    <p:sldId id="483" r:id="rId51"/>
    <p:sldId id="406" r:id="rId52"/>
    <p:sldId id="410" r:id="rId53"/>
    <p:sldId id="411" r:id="rId54"/>
    <p:sldId id="412" r:id="rId55"/>
    <p:sldId id="413" r:id="rId56"/>
    <p:sldId id="425" r:id="rId57"/>
    <p:sldId id="439" r:id="rId58"/>
    <p:sldId id="430" r:id="rId59"/>
    <p:sldId id="428" r:id="rId60"/>
    <p:sldId id="447" r:id="rId61"/>
    <p:sldId id="41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34" autoAdjust="0"/>
  </p:normalViewPr>
  <p:slideViewPr>
    <p:cSldViewPr>
      <p:cViewPr>
        <p:scale>
          <a:sx n="75" d="100"/>
          <a:sy n="75" d="100"/>
        </p:scale>
        <p:origin x="-1008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E1E21-026F-4B23-8AE6-3162441183D2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3745-6558-42E7-9369-3300D6736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28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 this talk I will give an overview of research on the affordances of using technology in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 and learning mathematics. In particular I will: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an overview of specific affordances of technology and its role in instructional designs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teaching and learning maths.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how technology is more and more integrated in instructional materials, allowing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digital maths books. I will show what affordances technology can have in the design of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books, through examples from the MC-squared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enGasia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Emphasise some features of these digital maths books, for example the feature to provide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customised automatic feedback, check geometric constructions and store student data.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Attendees can bring their own technology to try out some of the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13745-6558-42E7-9369-3300D67367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98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5A78-9F90-4F44-B37C-5071B5B8D55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69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5A78-9F90-4F44-B37C-5071B5B8D55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2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5A78-9F90-4F44-B37C-5071B5B8D55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5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8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In international comparisons for mathematics like PISA and TIMSS, Asia outperforms England considerably. For geometry this difference is even greater. With a new maths curriculum coming into play in England in 2014, this project aims to </a:t>
            </a:r>
            <a:r>
              <a:rPr lang="en-GB" altLang="en-US" smtClean="0">
                <a:solidFill>
                  <a:srgbClr val="FF0000"/>
                </a:solidFill>
              </a:rPr>
              <a:t>compare geometry education in England, Japan and Hong Kong </a:t>
            </a:r>
            <a:r>
              <a:rPr lang="en-GB" altLang="en-US" smtClean="0"/>
              <a:t>and to find out how an interactive electronic book could improve geometry teaching. Based on specific characteristics of the participating countries </a:t>
            </a:r>
            <a:r>
              <a:rPr lang="en-GB" altLang="en-US" smtClean="0">
                <a:solidFill>
                  <a:srgbClr val="FF0000"/>
                </a:solidFill>
              </a:rPr>
              <a:t>two digital resources (electronic books) </a:t>
            </a:r>
            <a:r>
              <a:rPr lang="en-GB" altLang="en-US" smtClean="0"/>
              <a:t>will be designed. They are then </a:t>
            </a:r>
            <a:r>
              <a:rPr lang="en-GB" altLang="en-US" smtClean="0">
                <a:solidFill>
                  <a:srgbClr val="FF0000"/>
                </a:solidFill>
              </a:rPr>
              <a:t>implemented in classrooms in those countries</a:t>
            </a:r>
            <a:r>
              <a:rPr lang="en-GB" altLang="en-US" smtClean="0"/>
              <a:t>. The methodology will include a more qualitative approach based on </a:t>
            </a:r>
            <a:r>
              <a:rPr lang="en-GB" altLang="en-US" smtClean="0">
                <a:solidFill>
                  <a:srgbClr val="FF0000"/>
                </a:solidFill>
              </a:rPr>
              <a:t>lesson observations and a quasi-experimental element</a:t>
            </a:r>
            <a:r>
              <a:rPr lang="en-GB" altLang="en-US" smtClean="0"/>
              <a:t>. The results of this will be disseminated in several publications, public workshops and a dedicated weblog. The proposed project will result in a close collaborative network between England, Japan and Hong Kong.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685817" indent="-263776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055103" indent="-211021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477145" indent="-211021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1899186" indent="-211021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fld id="{82104A8D-CFF6-4E28-A67B-19AE45D0A373}" type="slidenum">
              <a:rPr lang="en-GB" altLang="en-US" smtClean="0">
                <a:latin typeface="Arial" charset="0"/>
              </a:rPr>
              <a:pPr/>
              <a:t>52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 smtClean="0"/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685817" indent="-263776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055103" indent="-211021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477145" indent="-211021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1899186" indent="-211021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fld id="{1F434AD7-A7A9-454F-B8C5-6546997BC037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2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5A78-9F90-4F44-B37C-5071B5B8D5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7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pitchFamily="34" charset="0"/>
            </a:endParaRP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8C8A70-9FA8-4706-8EC6-851813E1DFB8}" type="slidenum">
              <a:rPr lang="nl-NL" smtClean="0">
                <a:ea typeface="MS PGothic" pitchFamily="34" charset="-128"/>
              </a:rPr>
              <a:pPr eaLnBrk="1" hangingPunct="1"/>
              <a:t>9</a:t>
            </a:fld>
            <a:endParaRPr lang="nl-NL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96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5A78-9F90-4F44-B37C-5071B5B8D55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5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983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Mathspace</a:t>
            </a:r>
            <a:r>
              <a:rPr lang="en-GB" dirty="0" smtClean="0"/>
              <a:t> is another 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13745-6558-42E7-9369-3300D67367B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7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 smtClean="0"/>
          </a:p>
        </p:txBody>
      </p:sp>
      <p:sp>
        <p:nvSpPr>
          <p:cNvPr id="593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685817" indent="-263776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055103" indent="-211021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477145" indent="-211021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1899186" indent="-211021"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fld id="{50BAE21A-ADC5-4E51-BA6B-8BD93977C46D}" type="slidenum">
              <a:rPr lang="en-US" altLang="en-US" smtClean="0">
                <a:latin typeface="Arial" charset="0"/>
              </a:rPr>
              <a:pPr/>
              <a:t>42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3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5A78-9F90-4F44-B37C-5071B5B8D55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30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1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6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7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30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6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74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6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7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B43BE-F047-4567-BDE7-0C1F879A3374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25F08-4D00-4BC6-BD55-F7E2D452C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c2dme.appspot.com/" TargetMode="Externa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algebrakit.nl/demo/mathplus.html#/mathplus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keepeek.com/Digital-Asset-Management/oecd/education/students-computers-and-learning_9789264239555-en#.V8wy2jV5-a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://nl.wikipedia.org/wiki/John_Keats" TargetMode="External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n-first.jp/fc_html5d/" TargetMode="External"/><Relationship Id="rId3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x.doi.org/10.1016/j.compedu.2011.08.010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c2dme.appspot.com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.Bokhove@soton.ac.uk" TargetMode="External"/><Relationship Id="rId3" Type="http://schemas.openxmlformats.org/officeDocument/2006/relationships/hyperlink" Target="http://www.bokhove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Using technology for maths teaching and learning:</a:t>
            </a:r>
            <a:br>
              <a:rPr lang="en-GB" dirty="0" smtClean="0"/>
            </a:br>
            <a:r>
              <a:rPr lang="en-GB" dirty="0" smtClean="0"/>
              <a:t>Instructional design, digital books and automated feedback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641" y="3440639"/>
            <a:ext cx="6400800" cy="576064"/>
          </a:xfrm>
        </p:spPr>
        <p:txBody>
          <a:bodyPr>
            <a:noAutofit/>
          </a:bodyPr>
          <a:lstStyle/>
          <a:p>
            <a:r>
              <a:rPr lang="en-GB" sz="1800" i="1" dirty="0" err="1" smtClean="0">
                <a:solidFill>
                  <a:schemeClr val="tx1"/>
                </a:solidFill>
              </a:rPr>
              <a:t>Dr.</a:t>
            </a:r>
            <a:r>
              <a:rPr lang="en-GB" sz="1800" i="1" dirty="0" smtClean="0">
                <a:solidFill>
                  <a:schemeClr val="tx1"/>
                </a:solidFill>
              </a:rPr>
              <a:t> Christian Bokhove</a:t>
            </a:r>
          </a:p>
          <a:p>
            <a:r>
              <a:rPr lang="en-GB" sz="1800" i="1" dirty="0" smtClean="0">
                <a:solidFill>
                  <a:schemeClr val="tx1"/>
                </a:solidFill>
              </a:rPr>
              <a:t>University of Southampton</a:t>
            </a:r>
          </a:p>
          <a:p>
            <a:r>
              <a:rPr lang="en-GB" sz="1800" i="1" dirty="0" smtClean="0">
                <a:solidFill>
                  <a:schemeClr val="tx1"/>
                </a:solidFill>
              </a:rPr>
              <a:t>United Kingdom</a:t>
            </a:r>
            <a:endParaRPr lang="en-GB" sz="18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8012946" cy="165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7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3935"/>
            <a:ext cx="4917382" cy="679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831338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0065" y="6021288"/>
            <a:ext cx="89289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i="1" dirty="0"/>
              <a:t>Bokhove, C.</a:t>
            </a:r>
            <a:r>
              <a:rPr lang="en-GB" dirty="0"/>
              <a:t>, </a:t>
            </a:r>
            <a:r>
              <a:rPr lang="en-GB" dirty="0" smtClean="0"/>
              <a:t>&amp; </a:t>
            </a:r>
            <a:r>
              <a:rPr lang="en-GB" dirty="0" err="1" smtClean="0"/>
              <a:t>Drijvers</a:t>
            </a:r>
            <a:r>
              <a:rPr lang="en-GB" dirty="0"/>
              <a:t>, P. (2010). Digital tools for algebra education: criteria and evaluation. </a:t>
            </a:r>
            <a:r>
              <a:rPr lang="en-GB" i="1" dirty="0"/>
              <a:t>International Journal of Computers for Mathematical Learning, 15</a:t>
            </a:r>
            <a:r>
              <a:rPr lang="en-GB" dirty="0"/>
              <a:t>(1)</a:t>
            </a:r>
            <a:r>
              <a:rPr lang="en-GB" i="1" dirty="0"/>
              <a:t>, </a:t>
            </a:r>
            <a:r>
              <a:rPr lang="en-GB" dirty="0"/>
              <a:t>45-62</a:t>
            </a:r>
            <a:r>
              <a:rPr lang="en-GB" i="1" dirty="0"/>
              <a:t>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96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97681"/>
            <a:ext cx="7772400" cy="1362075"/>
          </a:xfrm>
        </p:spPr>
        <p:txBody>
          <a:bodyPr/>
          <a:lstStyle/>
          <a:p>
            <a:r>
              <a:rPr lang="en-GB" dirty="0" smtClean="0"/>
              <a:t>INTEGRATED DESIGN: DIGITAL BOOKS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4" y="2298516"/>
            <a:ext cx="561657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52412" y="241116"/>
            <a:ext cx="8496300" cy="4114800"/>
          </a:xfrm>
        </p:spPr>
        <p:txBody>
          <a:bodyPr/>
          <a:lstStyle/>
          <a:p>
            <a:r>
              <a:rPr lang="en-GB" altLang="en-US" sz="2800" smtClean="0"/>
              <a:t>International Conference on Mathematics Textbook Research and Development 2014. Strand on e-Textbooks and technology. </a:t>
            </a:r>
            <a:br>
              <a:rPr lang="en-GB" altLang="en-US" sz="2800" smtClean="0"/>
            </a:br>
            <a:r>
              <a:rPr lang="en-GB" altLang="en-US" sz="2800" smtClean="0"/>
              <a:t>From Prof. Yerushalmy’s talk</a:t>
            </a:r>
          </a:p>
        </p:txBody>
      </p:sp>
    </p:spTree>
    <p:extLst>
      <p:ext uri="{BB962C8B-B14F-4D97-AF65-F5344CB8AC3E}">
        <p14:creationId xmlns:p14="http://schemas.microsoft.com/office/powerpoint/2010/main" val="22984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Examples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15357" y="1588684"/>
            <a:ext cx="8229600" cy="4525963"/>
          </a:xfrm>
        </p:spPr>
        <p:txBody>
          <a:bodyPr/>
          <a:lstStyle/>
          <a:p>
            <a:r>
              <a:rPr lang="en-GB" altLang="en-US" smtClean="0"/>
              <a:t>Apple iBooks</a:t>
            </a:r>
          </a:p>
          <a:p>
            <a:r>
              <a:rPr lang="en-GB" altLang="en-US" smtClean="0"/>
              <a:t>Great looks</a:t>
            </a:r>
          </a:p>
          <a:p>
            <a:r>
              <a:rPr lang="en-GB" altLang="en-US" smtClean="0"/>
              <a:t>Limited interaction</a:t>
            </a:r>
          </a:p>
          <a:p>
            <a:r>
              <a:rPr lang="en-GB" altLang="en-US" smtClean="0"/>
              <a:t>Limited student</a:t>
            </a:r>
            <a:br>
              <a:rPr lang="en-GB" altLang="en-US" smtClean="0"/>
            </a:br>
            <a:r>
              <a:rPr lang="en-GB" altLang="en-US" smtClean="0"/>
              <a:t>management</a:t>
            </a:r>
            <a:br>
              <a:rPr lang="en-GB" altLang="en-US" smtClean="0"/>
            </a:br>
            <a:r>
              <a:rPr lang="en-GB" altLang="en-US" smtClean="0"/>
              <a:t>options</a:t>
            </a:r>
          </a:p>
        </p:txBody>
      </p:sp>
      <p:pic>
        <p:nvPicPr>
          <p:cNvPr id="33798" name="Picture 2" descr="https://tapintoteenminds.com/wp-content/uploads/2014/09/Learn-Pythagorean-Theorem-Through-Exploration-New-Free-iBook-on-iTunes-by-Kyle-Pearce-550x3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15" y="1681107"/>
            <a:ext cx="52387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9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affordances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Also see beginning of chapter with Kate Mackrell</a:t>
            </a:r>
          </a:p>
          <a:p>
            <a:r>
              <a:rPr lang="en-GB" dirty="0" smtClean="0"/>
              <a:t>Two years ago Back’s keynote on e-math project with structured derivations (interactive e-books). E-book </a:t>
            </a:r>
            <a:r>
              <a:rPr lang="en-GB" dirty="0" err="1" smtClean="0"/>
              <a:t>architrecture</a:t>
            </a:r>
            <a:r>
              <a:rPr lang="en-GB" dirty="0" smtClean="0"/>
              <a:t> on- and off-line</a:t>
            </a:r>
          </a:p>
          <a:p>
            <a:r>
              <a:rPr lang="en-GB" dirty="0" err="1" smtClean="0"/>
              <a:t>Activemath</a:t>
            </a:r>
            <a:r>
              <a:rPr lang="en-GB" dirty="0" smtClean="0"/>
              <a:t>-EU, </a:t>
            </a:r>
            <a:r>
              <a:rPr lang="en-GB" dirty="0" err="1" smtClean="0"/>
              <a:t>LeActivemath</a:t>
            </a:r>
            <a:r>
              <a:rPr lang="en-GB" dirty="0" smtClean="0"/>
              <a:t>, </a:t>
            </a:r>
            <a:r>
              <a:rPr lang="en-GB" dirty="0" err="1" smtClean="0"/>
              <a:t>Mathbridge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6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Integrated in c-books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20" name="image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632"/>
            <a:ext cx="9396413" cy="216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55695" y="5301208"/>
            <a:ext cx="6400800" cy="1059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/>
              <a:t>The research leading to these results has received funding from the European Union Seventh Framework Programme (FP7/2007-2013) under grant agreement n° 610467 - project “M C Squared”. This publication reflects only the author’s views and Union is not liable for any use that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487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Towards digital textbooks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textbook: theory, examples, explanations</a:t>
            </a:r>
          </a:p>
          <a:p>
            <a:r>
              <a:rPr lang="en-GB" dirty="0" smtClean="0"/>
              <a:t>Interactive content (in MC-squared widgets)</a:t>
            </a:r>
          </a:p>
          <a:p>
            <a:r>
              <a:rPr lang="en-GB" dirty="0" smtClean="0"/>
              <a:t>Interactive quizzes (formative assessment, feedback)</a:t>
            </a:r>
          </a:p>
          <a:p>
            <a:r>
              <a:rPr lang="en-GB" dirty="0" smtClean="0"/>
              <a:t>Integrated workbook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4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Aims MC-squared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D</a:t>
            </a:r>
            <a:r>
              <a:rPr lang="en-US" dirty="0" smtClean="0"/>
              <a:t>esign and develop a new genre of </a:t>
            </a:r>
            <a:r>
              <a:rPr lang="en-US" dirty="0" err="1" smtClean="0"/>
              <a:t>authorable</a:t>
            </a:r>
            <a:r>
              <a:rPr lang="en-US" dirty="0" smtClean="0"/>
              <a:t> e-book, which we call </a:t>
            </a:r>
            <a:r>
              <a:rPr lang="en-US" b="1" dirty="0" smtClean="0"/>
              <a:t>'the c-book'</a:t>
            </a:r>
            <a:r>
              <a:rPr lang="en-US" dirty="0" smtClean="0"/>
              <a:t> (c for creative)</a:t>
            </a:r>
          </a:p>
          <a:p>
            <a:pPr lvl="1">
              <a:defRPr/>
            </a:pPr>
            <a:r>
              <a:rPr lang="en-US" dirty="0" smtClean="0"/>
              <a:t>Creative Mathematical Thinking (CMT)</a:t>
            </a:r>
          </a:p>
          <a:p>
            <a:pPr>
              <a:defRPr/>
            </a:pPr>
            <a:r>
              <a:rPr lang="en-US" dirty="0" smtClean="0"/>
              <a:t>Initiate a ‘Community of Interest’ </a:t>
            </a:r>
            <a:r>
              <a:rPr lang="en-GB" dirty="0" smtClean="0"/>
              <a:t>(</a:t>
            </a:r>
            <a:r>
              <a:rPr lang="en-GB" dirty="0" err="1" smtClean="0"/>
              <a:t>CoI</a:t>
            </a:r>
            <a:r>
              <a:rPr lang="en-GB" dirty="0" smtClean="0"/>
              <a:t>) (Fischer, 2001)</a:t>
            </a:r>
          </a:p>
          <a:p>
            <a:pPr lvl="1">
              <a:defRPr/>
            </a:pPr>
            <a:r>
              <a:rPr lang="en-GB" dirty="0" smtClean="0"/>
              <a:t>A community of interest consists of several stakeholders from various ‘Communities of Practice’ (Wenger, 1998).</a:t>
            </a:r>
          </a:p>
          <a:p>
            <a:pPr lvl="1">
              <a:defRPr/>
            </a:pPr>
            <a:r>
              <a:rPr lang="en-GB" dirty="0" smtClean="0"/>
              <a:t>England, Spain, Greece, France</a:t>
            </a:r>
          </a:p>
          <a:p>
            <a:pPr lvl="1">
              <a:defRPr/>
            </a:pPr>
            <a:r>
              <a:rPr lang="en-GB" dirty="0" smtClean="0"/>
              <a:t>Within these teachers who co-design and use resources for teaching, can contribute to their own professional development (e.g., </a:t>
            </a:r>
            <a:r>
              <a:rPr lang="en-GB" dirty="0" err="1" smtClean="0"/>
              <a:t>Jaworski</a:t>
            </a:r>
            <a:r>
              <a:rPr lang="en-GB" dirty="0" smtClean="0"/>
              <a:t>, 2006).</a:t>
            </a:r>
          </a:p>
          <a:p>
            <a:pPr lvl="1">
              <a:defRPr/>
            </a:pPr>
            <a:r>
              <a:rPr lang="en-GB" dirty="0" smtClean="0"/>
              <a:t>Social Creativity, Boundary objects</a:t>
            </a:r>
          </a:p>
          <a:p>
            <a:pPr>
              <a:defRPr/>
            </a:pPr>
            <a:r>
              <a:rPr lang="en-GB" dirty="0" smtClean="0"/>
              <a:t>UK </a:t>
            </a:r>
            <a:r>
              <a:rPr lang="en-GB" dirty="0" err="1" smtClean="0"/>
              <a:t>CoI</a:t>
            </a:r>
            <a:r>
              <a:rPr lang="en-GB" dirty="0" smtClean="0"/>
              <a:t>: learning analytics</a:t>
            </a:r>
          </a:p>
        </p:txBody>
      </p:sp>
    </p:spTree>
    <p:extLst>
      <p:ext uri="{BB962C8B-B14F-4D97-AF65-F5344CB8AC3E}">
        <p14:creationId xmlns:p14="http://schemas.microsoft.com/office/powerpoint/2010/main" val="29460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24" y="332656"/>
            <a:ext cx="9223376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than sum of the parts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Widgets</a:t>
            </a:r>
          </a:p>
          <a:p>
            <a:r>
              <a:rPr lang="en-GB" dirty="0" smtClean="0"/>
              <a:t>Interaction (feedback)</a:t>
            </a:r>
          </a:p>
          <a:p>
            <a:r>
              <a:rPr lang="en-GB" dirty="0" smtClean="0"/>
              <a:t>Interoperability</a:t>
            </a:r>
          </a:p>
          <a:p>
            <a:r>
              <a:rPr lang="en-GB" dirty="0" smtClean="0"/>
              <a:t>Storing results</a:t>
            </a:r>
          </a:p>
          <a:p>
            <a:r>
              <a:rPr lang="en-GB" dirty="0" smtClean="0"/>
              <a:t>Standards</a:t>
            </a:r>
          </a:p>
          <a:p>
            <a:r>
              <a:rPr lang="en-GB" dirty="0" err="1" smtClean="0"/>
              <a:t>Authorability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4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Technology in general</a:t>
            </a:r>
          </a:p>
          <a:p>
            <a:r>
              <a:rPr lang="en-GB" dirty="0" smtClean="0"/>
              <a:t>Technology in maths</a:t>
            </a:r>
          </a:p>
          <a:p>
            <a:r>
              <a:rPr lang="en-GB" dirty="0" smtClean="0"/>
              <a:t>Features for maths technology</a:t>
            </a:r>
          </a:p>
          <a:p>
            <a:pPr lvl="1"/>
            <a:r>
              <a:rPr lang="en-GB" dirty="0" smtClean="0"/>
              <a:t>Instructional design, feedback, gamification</a:t>
            </a:r>
          </a:p>
          <a:p>
            <a:r>
              <a:rPr lang="en-GB" dirty="0" smtClean="0"/>
              <a:t>Integrated design: digital books</a:t>
            </a:r>
          </a:p>
          <a:p>
            <a:pPr lvl="1"/>
            <a:r>
              <a:rPr lang="en-GB" dirty="0" smtClean="0"/>
              <a:t>Some projects</a:t>
            </a:r>
          </a:p>
          <a:p>
            <a:r>
              <a:rPr lang="en-GB" dirty="0" smtClean="0"/>
              <a:t>Future developments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 will discuss these elements by frequently referring to own projects and research of the last decade. Sometimes I will demo some features in real time (see yellow vertical bars).</a:t>
            </a:r>
          </a:p>
          <a:p>
            <a:pPr marL="0" indent="0">
              <a:buNone/>
            </a:pPr>
            <a:r>
              <a:rPr lang="en-GB" dirty="0" smtClean="0"/>
              <a:t>If you have any questions during the talk, ask!!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4544" y="5934670"/>
            <a:ext cx="765662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Note that during the plenary I did not cover all these slides (37-51). Nevertheless I left them in because they might be useful.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870" y="2564280"/>
            <a:ext cx="7772400" cy="1362075"/>
          </a:xfrm>
        </p:spPr>
        <p:txBody>
          <a:bodyPr/>
          <a:lstStyle/>
          <a:p>
            <a:r>
              <a:rPr lang="en-GB" dirty="0" smtClean="0"/>
              <a:t>Widgets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24" y="332656"/>
            <a:ext cx="9223376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1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Purpose of technology</a:t>
            </a:r>
          </a:p>
          <a:p>
            <a:pPr lvl="1"/>
            <a:r>
              <a:rPr lang="en-GB" dirty="0" smtClean="0"/>
              <a:t>e.g. tension learning and doing  (e.g. </a:t>
            </a:r>
            <a:r>
              <a:rPr lang="en-GB" dirty="0" err="1" smtClean="0"/>
              <a:t>Ainley</a:t>
            </a:r>
            <a:r>
              <a:rPr lang="en-GB" dirty="0" smtClean="0"/>
              <a:t> &amp; Pratt, 2002)</a:t>
            </a:r>
          </a:p>
          <a:p>
            <a:pPr lvl="1"/>
            <a:r>
              <a:rPr lang="en-GB" dirty="0" smtClean="0"/>
              <a:t>Use to learn, learn to use</a:t>
            </a:r>
          </a:p>
          <a:p>
            <a:r>
              <a:rPr lang="en-GB" dirty="0" smtClean="0"/>
              <a:t>Openness</a:t>
            </a:r>
          </a:p>
          <a:p>
            <a:pPr lvl="1"/>
            <a:r>
              <a:rPr lang="en-GB" dirty="0" smtClean="0"/>
              <a:t>Beeson (1998), open and closed</a:t>
            </a:r>
          </a:p>
          <a:p>
            <a:pPr lvl="1"/>
            <a:r>
              <a:rPr lang="en-GB" dirty="0" smtClean="0"/>
              <a:t>Bliss &amp; </a:t>
            </a:r>
            <a:r>
              <a:rPr lang="en-GB" dirty="0" err="1" smtClean="0"/>
              <a:t>Ogborn</a:t>
            </a:r>
            <a:r>
              <a:rPr lang="en-GB" dirty="0" smtClean="0"/>
              <a:t> (1998), exploratory and expressive</a:t>
            </a:r>
          </a:p>
          <a:p>
            <a:pPr lvl="1"/>
            <a:r>
              <a:rPr lang="en-GB" dirty="0" smtClean="0"/>
              <a:t>E.g. </a:t>
            </a:r>
            <a:r>
              <a:rPr lang="en-GB" dirty="0" err="1"/>
              <a:t>B</a:t>
            </a:r>
            <a:r>
              <a:rPr lang="en-GB" dirty="0" err="1" smtClean="0"/>
              <a:t>uchberger</a:t>
            </a:r>
            <a:r>
              <a:rPr lang="en-GB" dirty="0" smtClean="0"/>
              <a:t> (1990), black box, white box, glass box. </a:t>
            </a:r>
            <a:r>
              <a:rPr lang="en-GB" dirty="0" err="1" smtClean="0"/>
              <a:t>Hosein</a:t>
            </a:r>
            <a:r>
              <a:rPr lang="en-GB" dirty="0" smtClean="0"/>
              <a:t> et al. (2008)</a:t>
            </a:r>
          </a:p>
          <a:p>
            <a:r>
              <a:rPr lang="en-GB" dirty="0" smtClean="0"/>
              <a:t>Interactivity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368" y="5334192"/>
            <a:ext cx="3830749" cy="1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1" y="1412776"/>
            <a:ext cx="7444824" cy="523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500" y="188640"/>
            <a:ext cx="7848872" cy="86409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3200" smtClean="0"/>
              <a:t>Equations: in-between steps, multiple strategies allowed </a:t>
            </a:r>
          </a:p>
        </p:txBody>
      </p:sp>
    </p:spTree>
    <p:extLst>
      <p:ext uri="{BB962C8B-B14F-4D97-AF65-F5344CB8AC3E}">
        <p14:creationId xmlns:p14="http://schemas.microsoft.com/office/powerpoint/2010/main" val="11877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 smtClean="0"/>
              <a:t>DEMO WIDGETS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34342" y="1340768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Browse some widgets</a:t>
            </a:r>
          </a:p>
          <a:p>
            <a:r>
              <a:rPr lang="en-US" altLang="en-US" dirty="0" smtClean="0">
                <a:hlinkClick r:id="rId2"/>
              </a:rPr>
              <a:t>http://mc2dme.appspot.com/</a:t>
            </a:r>
            <a:r>
              <a:rPr lang="en-US" altLang="en-US" dirty="0" smtClean="0"/>
              <a:t>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8"/>
          <a:stretch/>
        </p:blipFill>
        <p:spPr bwMode="auto">
          <a:xfrm>
            <a:off x="1835695" y="3068960"/>
            <a:ext cx="542689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16416" y="0"/>
            <a:ext cx="827584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D1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‘open’ widgets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81200"/>
            <a:ext cx="7643812" cy="4400550"/>
          </a:xfrm>
        </p:spPr>
        <p:txBody>
          <a:bodyPr/>
          <a:lstStyle/>
          <a:p>
            <a:pPr eaLnBrk="1" hangingPunct="1"/>
            <a:r>
              <a:rPr lang="en-US" b="1" dirty="0" smtClean="0"/>
              <a:t>Visualizing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students can “see” abstract concepts</a:t>
            </a:r>
            <a:endParaRPr lang="en-US" sz="2800" dirty="0" smtClean="0"/>
          </a:p>
          <a:p>
            <a:pPr eaLnBrk="1" hangingPunct="1"/>
            <a:r>
              <a:rPr lang="en-US" b="1" dirty="0" smtClean="0"/>
              <a:t>Representations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students can make connections</a:t>
            </a:r>
          </a:p>
          <a:p>
            <a:pPr eaLnBrk="1" hangingPunct="1"/>
            <a:r>
              <a:rPr lang="en-US" b="1" dirty="0" smtClean="0"/>
              <a:t>Experiments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students can discover mathematics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298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084" y="2794608"/>
            <a:ext cx="7772400" cy="1362075"/>
          </a:xfrm>
        </p:spPr>
        <p:txBody>
          <a:bodyPr/>
          <a:lstStyle/>
          <a:p>
            <a:r>
              <a:rPr lang="en-GB" dirty="0" smtClean="0"/>
              <a:t>INTERACTION: FEEDBACK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18743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Essential part formative assessment (Black &amp; William, 1998)</a:t>
            </a:r>
          </a:p>
          <a:p>
            <a:r>
              <a:rPr lang="en-GB" dirty="0" smtClean="0"/>
              <a:t>But depends on feedback type(s) e.g. task, process, self-regulation, self (Hattie &amp; Timperley, 2007)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825562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Review: Van Der </a:t>
            </a:r>
            <a:r>
              <a:rPr lang="en-GB" dirty="0" err="1" smtClean="0"/>
              <a:t>Kleij</a:t>
            </a:r>
            <a:r>
              <a:rPr lang="en-GB" dirty="0" smtClean="0"/>
              <a:t> et al.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11269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Embedded feedback</a:t>
            </a:r>
          </a:p>
          <a:p>
            <a:r>
              <a:rPr lang="en-GB" dirty="0" smtClean="0"/>
              <a:t>Authored by the teacher, based on student domain knowledge</a:t>
            </a:r>
          </a:p>
          <a:p>
            <a:r>
              <a:rPr lang="en-GB" dirty="0" smtClean="0"/>
              <a:t>Rule-based (e.g. IDEAS feedback)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3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am I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NL" sz="2800" dirty="0" smtClean="0"/>
              <a:t>Dr. Christian Bokhove</a:t>
            </a:r>
          </a:p>
          <a:p>
            <a:pPr>
              <a:defRPr/>
            </a:pPr>
            <a:r>
              <a:rPr lang="nl-NL" sz="2800" dirty="0" err="1" smtClean="0"/>
              <a:t>From</a:t>
            </a:r>
            <a:r>
              <a:rPr lang="nl-NL" sz="2800" dirty="0" smtClean="0"/>
              <a:t> 1998-2012 teacher </a:t>
            </a:r>
            <a:r>
              <a:rPr lang="nl-NL" sz="2800" dirty="0" err="1" smtClean="0"/>
              <a:t>maths</a:t>
            </a:r>
            <a:r>
              <a:rPr lang="nl-NL" sz="2800" dirty="0" smtClean="0"/>
              <a:t>, computer </a:t>
            </a:r>
            <a:r>
              <a:rPr lang="nl-NL" sz="2800" dirty="0" err="1" smtClean="0"/>
              <a:t>science</a:t>
            </a:r>
            <a:r>
              <a:rPr lang="nl-NL" sz="2800" dirty="0" smtClean="0"/>
              <a:t>, </a:t>
            </a:r>
            <a:r>
              <a:rPr lang="nl-NL" sz="2800" dirty="0" err="1" smtClean="0"/>
              <a:t>head</a:t>
            </a:r>
            <a:r>
              <a:rPr lang="nl-NL" sz="2800" dirty="0" smtClean="0"/>
              <a:t> of ICT </a:t>
            </a:r>
            <a:r>
              <a:rPr lang="nl-NL" sz="2800" dirty="0" err="1" smtClean="0"/>
              <a:t>secondary</a:t>
            </a:r>
            <a:r>
              <a:rPr lang="nl-NL" sz="2800" dirty="0" smtClean="0"/>
              <a:t> school Netherlands</a:t>
            </a:r>
          </a:p>
          <a:p>
            <a:pPr>
              <a:defRPr/>
            </a:pPr>
            <a:r>
              <a:rPr lang="nl-NL" sz="2800" dirty="0" smtClean="0"/>
              <a:t>National </a:t>
            </a:r>
            <a:r>
              <a:rPr lang="nl-NL" sz="2800" dirty="0" err="1" smtClean="0"/>
              <a:t>projects</a:t>
            </a:r>
            <a:r>
              <a:rPr lang="nl-NL" sz="2800" dirty="0" smtClean="0"/>
              <a:t> </a:t>
            </a:r>
            <a:r>
              <a:rPr lang="nl-NL" sz="2800" dirty="0" err="1" smtClean="0"/>
              <a:t>Maths</a:t>
            </a:r>
            <a:r>
              <a:rPr lang="nl-NL" sz="2800" dirty="0" smtClean="0"/>
              <a:t> &amp; ICT at </a:t>
            </a:r>
            <a:r>
              <a:rPr lang="nl-NL" sz="2800" dirty="0" err="1" smtClean="0"/>
              <a:t>Freudenthal</a:t>
            </a:r>
            <a:r>
              <a:rPr lang="nl-NL" sz="2800" dirty="0" smtClean="0"/>
              <a:t> Instituut, Utrecht University</a:t>
            </a:r>
          </a:p>
          <a:p>
            <a:pPr>
              <a:defRPr/>
            </a:pPr>
            <a:r>
              <a:rPr lang="nl-NL" sz="2800" dirty="0" smtClean="0"/>
              <a:t>PhD ‘</a:t>
            </a:r>
            <a:r>
              <a:rPr lang="nl-NL" sz="2800" dirty="0" err="1" smtClean="0"/>
              <a:t>Use</a:t>
            </a:r>
            <a:r>
              <a:rPr lang="nl-NL" sz="2800" dirty="0" smtClean="0"/>
              <a:t> of ICT 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  <a:r>
              <a:rPr lang="nl-NL" sz="2800" dirty="0" err="1" smtClean="0"/>
              <a:t>acquiring</a:t>
            </a:r>
            <a:r>
              <a:rPr lang="nl-NL" sz="2800" dirty="0" smtClean="0"/>
              <a:t>, </a:t>
            </a:r>
            <a:r>
              <a:rPr lang="nl-NL" sz="2800" dirty="0" err="1" smtClean="0"/>
              <a:t>practicing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err="1" smtClean="0"/>
              <a:t>assessing</a:t>
            </a:r>
            <a:r>
              <a:rPr lang="nl-NL" sz="2800" dirty="0" smtClean="0"/>
              <a:t> </a:t>
            </a:r>
            <a:r>
              <a:rPr lang="nl-NL" sz="2800" dirty="0" err="1" smtClean="0"/>
              <a:t>algebraic</a:t>
            </a:r>
            <a:r>
              <a:rPr lang="nl-NL" sz="2800" dirty="0" smtClean="0"/>
              <a:t> expertise’ </a:t>
            </a:r>
            <a:r>
              <a:rPr lang="nl-NL" sz="2800" dirty="0" err="1" smtClean="0"/>
              <a:t>with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 smtClean="0"/>
              <a:t>Prof. Van Maanen </a:t>
            </a:r>
            <a:r>
              <a:rPr lang="nl-NL" sz="2800" dirty="0" err="1" smtClean="0"/>
              <a:t>and</a:t>
            </a:r>
            <a:r>
              <a:rPr lang="nl-NL" sz="2800" dirty="0" smtClean="0"/>
              <a:t> Prof. Drijvers</a:t>
            </a:r>
          </a:p>
          <a:p>
            <a:pPr>
              <a:defRPr/>
            </a:pPr>
            <a:r>
              <a:rPr lang="nl-NL" sz="2800" dirty="0" err="1" smtClean="0"/>
              <a:t>Lecturer</a:t>
            </a:r>
            <a:r>
              <a:rPr lang="nl-NL" sz="2800" dirty="0" smtClean="0"/>
              <a:t> at University of </a:t>
            </a:r>
            <a:br>
              <a:rPr lang="nl-NL" sz="2800" dirty="0" smtClean="0"/>
            </a:br>
            <a:r>
              <a:rPr lang="nl-NL" sz="2800" dirty="0" smtClean="0"/>
              <a:t>Southampton</a:t>
            </a:r>
          </a:p>
          <a:p>
            <a:pPr lvl="1">
              <a:defRPr/>
            </a:pPr>
            <a:r>
              <a:rPr lang="nl-NL" sz="2800" dirty="0" err="1" smtClean="0"/>
              <a:t>Maths</a:t>
            </a:r>
            <a:r>
              <a:rPr lang="nl-NL" sz="2800" dirty="0" smtClean="0"/>
              <a:t> </a:t>
            </a:r>
            <a:r>
              <a:rPr lang="nl-NL" sz="2800" dirty="0" err="1" smtClean="0"/>
              <a:t>education</a:t>
            </a:r>
            <a:endParaRPr lang="nl-NL" sz="2800" dirty="0"/>
          </a:p>
          <a:p>
            <a:pPr lvl="1">
              <a:defRPr/>
            </a:pPr>
            <a:r>
              <a:rPr lang="nl-NL" sz="2800" dirty="0" smtClean="0"/>
              <a:t>Technology </a:t>
            </a:r>
            <a:r>
              <a:rPr lang="nl-NL" sz="2800" dirty="0" err="1" smtClean="0"/>
              <a:t>use</a:t>
            </a:r>
            <a:endParaRPr lang="nl-NL" sz="2800" dirty="0" smtClean="0"/>
          </a:p>
          <a:p>
            <a:pPr lvl="1">
              <a:defRPr/>
            </a:pPr>
            <a:r>
              <a:rPr lang="nl-NL" sz="2800" dirty="0" smtClean="0"/>
              <a:t>Large-</a:t>
            </a:r>
            <a:r>
              <a:rPr lang="nl-NL" sz="2800" dirty="0" err="1" smtClean="0"/>
              <a:t>scale</a:t>
            </a:r>
            <a:r>
              <a:rPr lang="nl-NL" sz="2800" dirty="0" smtClean="0"/>
              <a:t> assessment</a:t>
            </a:r>
          </a:p>
          <a:p>
            <a:pPr>
              <a:defRPr/>
            </a:pPr>
            <a:endParaRPr lang="nl-NL" dirty="0"/>
          </a:p>
          <a:p>
            <a:pPr marL="0" indent="0">
              <a:buFontTx/>
              <a:buNone/>
              <a:defRPr/>
            </a:pPr>
            <a:endParaRPr lang="nl-NL" dirty="0" smtClean="0"/>
          </a:p>
          <a:p>
            <a:pPr marL="0" indent="0" algn="r">
              <a:buFontTx/>
              <a:buNone/>
              <a:defRPr/>
            </a:pPr>
            <a:endParaRPr lang="nl-NL" b="1" dirty="0" smtClean="0"/>
          </a:p>
          <a:p>
            <a:pPr marL="0" indent="0" algn="r">
              <a:buFontTx/>
              <a:buNone/>
              <a:defRPr/>
            </a:pPr>
            <a:endParaRPr lang="nl-NL" b="1" dirty="0"/>
          </a:p>
        </p:txBody>
      </p:sp>
      <p:pic>
        <p:nvPicPr>
          <p:cNvPr id="16386" name="Picture 2" descr="Christian Bokh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8083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316416" y="0"/>
            <a:ext cx="827584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D2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728171" cy="42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179" y="6247464"/>
            <a:ext cx="580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Demo 2: from lesson quadratic equations, section 9, page 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1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Custom feedback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9940" name="Picture 2" descr="C:\DROPBOX\mc2-lkl-soton\cb\numbers_v2\numbers_exp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736147" cy="44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16416" y="0"/>
            <a:ext cx="827584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350136" y="3229274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dirty="0" smtClean="0"/>
              <a:t>D3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046179" y="6247464"/>
            <a:ext cx="457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Demo 3: custom feedback. Number v7, page 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3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Rule-based feedback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" name="Rectangle 5"/>
          <p:cNvSpPr/>
          <p:nvPr/>
        </p:nvSpPr>
        <p:spPr>
          <a:xfrm>
            <a:off x="8316416" y="0"/>
            <a:ext cx="827584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350136" y="3229274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dirty="0" smtClean="0"/>
              <a:t>D4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046179" y="6247464"/>
            <a:ext cx="570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Demo 4: rule-based feedback (</a:t>
            </a:r>
            <a:r>
              <a:rPr lang="en-GB" dirty="0" err="1" smtClean="0"/>
              <a:t>webservice</a:t>
            </a:r>
            <a:r>
              <a:rPr lang="en-GB" dirty="0" smtClean="0"/>
              <a:t> by </a:t>
            </a:r>
            <a:r>
              <a:rPr lang="en-GB" dirty="0" err="1" smtClean="0"/>
              <a:t>Jeuring</a:t>
            </a:r>
            <a:r>
              <a:rPr lang="en-GB" dirty="0" smtClean="0"/>
              <a:t> et al.)</a:t>
            </a:r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52562"/>
            <a:ext cx="5317337" cy="456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8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Algebrakit</a:t>
            </a:r>
            <a:r>
              <a:rPr lang="en-GB" smtClean="0"/>
              <a:t> feedback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9672" y="6474398"/>
            <a:ext cx="739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http://demo.algebrakit.nl/demo/mathplus.html#/</a:t>
            </a:r>
            <a:r>
              <a:rPr lang="en-GB" dirty="0" smtClean="0">
                <a:hlinkClick r:id="rId3"/>
              </a:rPr>
              <a:t>mathplus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8961"/>
            <a:ext cx="664533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16416" y="0"/>
            <a:ext cx="827584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50136" y="3229274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dirty="0" smtClean="0"/>
              <a:t>D5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52597" y="5893280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Martijn</a:t>
            </a:r>
            <a:r>
              <a:rPr lang="en-GB" sz="2400" dirty="0" smtClean="0"/>
              <a:t> Slob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94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Also geometry checking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675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325394"/>
            <a:ext cx="630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I’ve added a geometry book to the specific CADGME space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316416" y="0"/>
            <a:ext cx="827584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350136" y="3229274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dirty="0" smtClean="0"/>
              <a:t>D6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71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open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1C3FF-6415-495A-97E1-110D281A6771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2276872"/>
            <a:ext cx="7488832" cy="3672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3795" y="2662199"/>
            <a:ext cx="1478915" cy="1494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1C3FF-6415-495A-97E1-110D281A6771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4320480" cy="23042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43790" y="2348880"/>
            <a:ext cx="4176464" cy="225970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46620" y="3709464"/>
            <a:ext cx="4176464" cy="23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60" y="2806124"/>
            <a:ext cx="7772400" cy="1362075"/>
          </a:xfrm>
        </p:spPr>
        <p:txBody>
          <a:bodyPr/>
          <a:lstStyle/>
          <a:p>
            <a:r>
              <a:rPr lang="en-GB" dirty="0" smtClean="0"/>
              <a:t>INTEROPERABILITY and standards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Remains a challenge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Between the ‘management system’ and individual widgets (e.g. SCORM)</a:t>
            </a:r>
          </a:p>
          <a:p>
            <a:r>
              <a:rPr lang="en-GB" dirty="0" smtClean="0"/>
              <a:t>Between widgets (e.g. multiple representations)</a:t>
            </a:r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5213970" cy="291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444208" y="3645024"/>
            <a:ext cx="2520280" cy="1800200"/>
          </a:xfrm>
          <a:prstGeom prst="wedgeRoundRectCallout">
            <a:avLst>
              <a:gd name="adj1" fmla="val -68003"/>
              <a:gd name="adj2" fmla="val 420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Here, Cinderella (left) can ‘talk’ with </a:t>
            </a:r>
            <a:r>
              <a:rPr lang="en-GB" sz="2000" dirty="0" err="1" smtClean="0"/>
              <a:t>Epsilonwriter</a:t>
            </a:r>
            <a:r>
              <a:rPr lang="en-GB" sz="2000" dirty="0" smtClean="0"/>
              <a:t> (right).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905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HTML5 player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64" name="Picture 2" descr="C:\Users\cb1y11.SOTON.000\Downloads\IMG_0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668463"/>
            <a:ext cx="6337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1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education and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OECD report</a:t>
            </a:r>
          </a:p>
          <a:p>
            <a:r>
              <a:rPr lang="en-GB" dirty="0" smtClean="0"/>
              <a:t>Ma overview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99" y="2420888"/>
            <a:ext cx="5184576" cy="31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" y="1196752"/>
            <a:ext cx="379857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6898" y="6287619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hlinkClick r:id="rId4"/>
              </a:rPr>
              <a:t>http://www.keepeek.com/Digital-Asset-Management/oecd/education/students-computers-and-learning_9789264239555-en#.</a:t>
            </a:r>
            <a:r>
              <a:rPr lang="en-GB" sz="1200" dirty="0" smtClean="0">
                <a:hlinkClick r:id="rId4"/>
              </a:rPr>
              <a:t>V8wy2jV5-aU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641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/>
          <a:lstStyle/>
          <a:p>
            <a:r>
              <a:rPr lang="en-GB" dirty="0" smtClean="0"/>
              <a:t>Storing results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Storing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Imagine 10 classes with 30 students and numerous tasks: management system</a:t>
            </a:r>
          </a:p>
          <a:p>
            <a:r>
              <a:rPr lang="en-GB" dirty="0" smtClean="0"/>
              <a:t>But diversity of data types, ranging from simple checkbox to complexity of geometry widget</a:t>
            </a:r>
          </a:p>
          <a:p>
            <a:r>
              <a:rPr lang="en-GB" dirty="0" smtClean="0"/>
              <a:t>Useful for Learning Analytics and studying misconceptions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0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636838"/>
            <a:ext cx="7451725" cy="61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908050"/>
            <a:ext cx="7848600" cy="3962400"/>
          </a:xfrm>
        </p:spPr>
        <p:txBody>
          <a:bodyPr/>
          <a:lstStyle/>
          <a:p>
            <a:pPr marL="457200" lvl="1" indent="0">
              <a:buFontTx/>
              <a:buNone/>
            </a:pPr>
            <a:r>
              <a:rPr lang="en-GB" altLang="en-US" sz="3200" smtClean="0"/>
              <a:t>Store student results, and use these as a teacher to study misconceptions and for starting classroom discussions</a:t>
            </a:r>
          </a:p>
        </p:txBody>
      </p:sp>
      <p:sp>
        <p:nvSpPr>
          <p:cNvPr id="2" name="Rechthoek 1"/>
          <p:cNvSpPr/>
          <p:nvPr/>
        </p:nvSpPr>
        <p:spPr>
          <a:xfrm>
            <a:off x="2493963" y="5373688"/>
            <a:ext cx="1943100" cy="34432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>
                <a:solidFill>
                  <a:schemeClr val="tx1"/>
                </a:solidFill>
              </a:rPr>
              <a:t>students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3702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ASPECTS of instructional design: towards AN integrated approach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7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 err="1"/>
              <a:t>i</a:t>
            </a:r>
            <a:r>
              <a:rPr lang="en-GB" dirty="0"/>
              <a:t>) students learn a lot from what goes wrong,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ii) but students will not always overcome these if no feedback is provided,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iii) that too much of a dependency on feedback needs to be avoided, as summative assessment typically does not provide feedback.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These </a:t>
            </a:r>
            <a:r>
              <a:rPr lang="en-GB" dirty="0"/>
              <a:t>three challenges are addressed by principles for </a:t>
            </a:r>
            <a:r>
              <a:rPr lang="en-US" b="1" dirty="0">
                <a:solidFill>
                  <a:srgbClr val="FF0000"/>
                </a:solidFill>
              </a:rPr>
              <a:t>crises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feedback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fading</a:t>
            </a:r>
            <a:r>
              <a:rPr lang="en-US" dirty="0"/>
              <a:t>, respectively.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0065" y="6021288"/>
            <a:ext cx="89289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i="1" dirty="0"/>
              <a:t>Bokhove, C</a:t>
            </a:r>
            <a:r>
              <a:rPr lang="en-GB" i="1" dirty="0" smtClean="0"/>
              <a:t>.</a:t>
            </a:r>
            <a:r>
              <a:rPr lang="en-GB" dirty="0"/>
              <a:t> </a:t>
            </a:r>
            <a:r>
              <a:rPr lang="en-GB" dirty="0" smtClean="0"/>
              <a:t>(2016). Chapter in Springer book on variation. Series Mathematics Education in the Digital Era.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9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3"/>
          <a:srcRect l="44288" t="25444" b="27069"/>
          <a:stretch/>
        </p:blipFill>
        <p:spPr>
          <a:xfrm>
            <a:off x="152385" y="1388714"/>
            <a:ext cx="7056864" cy="44377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nl-NL" dirty="0" err="1" smtClean="0"/>
              <a:t>Crisis-tasks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214414" y="928670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“students learn a lot from what goes wrong”</a:t>
            </a:r>
            <a:endParaRPr lang="en-GB" dirty="0"/>
          </a:p>
        </p:txBody>
      </p:sp>
      <p:pic>
        <p:nvPicPr>
          <p:cNvPr id="7" name="Picture 2" descr="Bestand:John Keats by William Hil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06"/>
            <a:ext cx="760097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000100" y="6072206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i="1" dirty="0" smtClean="0"/>
              <a:t>“Failure is, in a sense, the highway to success” - </a:t>
            </a:r>
            <a:r>
              <a:rPr lang="en-US" dirty="0" smtClean="0"/>
              <a:t>Keats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4495" y="2071670"/>
            <a:ext cx="3175000" cy="201593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Cognitive conflict</a:t>
            </a:r>
          </a:p>
          <a:p>
            <a:r>
              <a:rPr lang="en-GB" sz="2500" dirty="0" smtClean="0"/>
              <a:t>Desirable difficulties</a:t>
            </a:r>
          </a:p>
          <a:p>
            <a:r>
              <a:rPr lang="en-GB" sz="2500" dirty="0" smtClean="0"/>
              <a:t>Productive failure</a:t>
            </a:r>
          </a:p>
          <a:p>
            <a:r>
              <a:rPr lang="en-GB" sz="2500" dirty="0" smtClean="0"/>
              <a:t>Disequilibrium</a:t>
            </a:r>
          </a:p>
          <a:p>
            <a:r>
              <a:rPr lang="en-GB" sz="2500" dirty="0" smtClean="0"/>
              <a:t>Impasse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5084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nl-NL" dirty="0" smtClean="0"/>
              <a:t>Feedback: </a:t>
            </a:r>
            <a:r>
              <a:rPr lang="nl-NL" dirty="0" err="1" smtClean="0"/>
              <a:t>overcoming</a:t>
            </a:r>
            <a:r>
              <a:rPr lang="nl-NL" dirty="0" smtClean="0"/>
              <a:t> a crisis</a:t>
            </a:r>
            <a:endParaRPr lang="nl-NL" dirty="0"/>
          </a:p>
        </p:txBody>
      </p:sp>
      <p:pic>
        <p:nvPicPr>
          <p:cNvPr id="63490" name="Picture 2" descr="D:\southampton\youtube_a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3739"/>
            <a:ext cx="5015454" cy="26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796136" y="5661248"/>
            <a:ext cx="32403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+mn-lt"/>
              </a:rPr>
              <a:t>Screencast clips</a:t>
            </a:r>
            <a:endParaRPr lang="nl-NL" sz="3600" dirty="0">
              <a:latin typeface="+mn-lt"/>
            </a:endParaRPr>
          </a:p>
        </p:txBody>
      </p:sp>
      <p:cxnSp>
        <p:nvCxnSpPr>
          <p:cNvPr id="9" name="Rechte verbindingslijn met pijl 8"/>
          <p:cNvCxnSpPr/>
          <p:nvPr/>
        </p:nvCxnSpPr>
        <p:spPr>
          <a:xfrm flipH="1" flipV="1">
            <a:off x="5122958" y="5984413"/>
            <a:ext cx="645423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243" y="1318604"/>
            <a:ext cx="5442869" cy="2571768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1123670" y="85723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“but students will not always overcome these if no feedback is provided” </a:t>
            </a:r>
            <a:endParaRPr lang="en-GB" sz="1800" dirty="0"/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3357554" y="1357298"/>
            <a:ext cx="2214578" cy="150019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3357554" y="3714752"/>
            <a:ext cx="2286016" cy="35719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1340768"/>
            <a:ext cx="3456384" cy="2736304"/>
          </a:xfrm>
          <a:prstGeom prst="rect">
            <a:avLst/>
          </a:prstGeom>
          <a:blipFill rotWithShape="1">
            <a:blip r:embed="rId5"/>
            <a:stretch>
              <a:fillRect l="-1576" t="-221" r="-4378" b="-4194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nl-NL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99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574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mtClean="0"/>
              <a:t>Feedback: worked examples and hints</a:t>
            </a:r>
            <a:endParaRPr lang="en-GB"/>
          </a:p>
        </p:txBody>
      </p:sp>
      <p:pic>
        <p:nvPicPr>
          <p:cNvPr id="4" name="Afbeelding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8928992" cy="324036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43042" y="5786454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IDEAS feedback, </a:t>
            </a:r>
            <a:r>
              <a:rPr lang="nl-NL" dirty="0" err="1" smtClean="0"/>
              <a:t>webservice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Jeuring et al</a:t>
            </a:r>
            <a:endParaRPr lang="nl-NL" dirty="0"/>
          </a:p>
        </p:txBody>
      </p:sp>
      <p:pic>
        <p:nvPicPr>
          <p:cNvPr id="11" name="Afbeelding 10"/>
          <p:cNvPicPr/>
          <p:nvPr/>
        </p:nvPicPr>
        <p:blipFill rotWithShape="1">
          <a:blip r:embed="rId3"/>
          <a:srcRect l="58151" t="25000" r="4059" b="50000"/>
          <a:stretch/>
        </p:blipFill>
        <p:spPr>
          <a:xfrm>
            <a:off x="642910" y="4429132"/>
            <a:ext cx="659564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Fading</a:t>
            </a:r>
            <a:endParaRPr lang="en-US" dirty="0"/>
          </a:p>
        </p:txBody>
      </p:sp>
      <p:pic>
        <p:nvPicPr>
          <p:cNvPr id="5" name="Afbeelding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8519479" cy="453650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85720" y="785794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“too much of a dependency on feedback needs to be avoided”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6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/>
          <a:lstStyle/>
          <a:p>
            <a:r>
              <a:rPr lang="en-GB" dirty="0" err="1" smtClean="0"/>
              <a:t>authorability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education and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ICMI study “Mathematics Education and Technology-Rethinking the Terrain”</a:t>
            </a:r>
          </a:p>
          <a:p>
            <a:r>
              <a:rPr lang="en-GB" dirty="0" smtClean="0"/>
              <a:t>22</a:t>
            </a:r>
            <a:r>
              <a:rPr lang="en-GB" baseline="30000" dirty="0" smtClean="0"/>
              <a:t>nd</a:t>
            </a:r>
            <a:r>
              <a:rPr lang="en-GB" dirty="0" smtClean="0"/>
              <a:t> ICMI study “Task Design In Mathematics Education”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1" y="4245396"/>
            <a:ext cx="2891269" cy="278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70" y="3314372"/>
            <a:ext cx="3096344" cy="232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14" y="3314372"/>
            <a:ext cx="2462334" cy="354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Authorable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6" name="Picture 2" descr="C:\DROPBOX\mc2-lkl-soton\cb\statlit\editc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6440488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1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To recap: technology-added value of the c-books</a:t>
            </a:r>
            <a:endParaRPr lang="el-GR" altLang="en-US" sz="3200" dirty="0" smtClean="0"/>
          </a:p>
        </p:txBody>
      </p:sp>
      <p:sp>
        <p:nvSpPr>
          <p:cNvPr id="43011" name="Content Placeholder 3"/>
          <p:cNvSpPr>
            <a:spLocks noGrp="1"/>
          </p:cNvSpPr>
          <p:nvPr>
            <p:ph idx="1"/>
          </p:nvPr>
        </p:nvSpPr>
        <p:spPr>
          <a:xfrm>
            <a:off x="323850" y="1412875"/>
            <a:ext cx="8289925" cy="45243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Creative and interactive activities made by designers (creative process authoring)</a:t>
            </a:r>
          </a:p>
          <a:p>
            <a:r>
              <a:rPr lang="en-US" altLang="en-US" dirty="0" smtClean="0"/>
              <a:t>Collaboration within </a:t>
            </a:r>
            <a:r>
              <a:rPr lang="en-US" altLang="en-US" dirty="0" err="1" smtClean="0"/>
              <a:t>CoI</a:t>
            </a:r>
            <a:r>
              <a:rPr lang="en-US" altLang="en-US" dirty="0" smtClean="0"/>
              <a:t> between designers, teachers and computer scientists. Feeds into DA component (see later section)</a:t>
            </a:r>
          </a:p>
          <a:p>
            <a:r>
              <a:rPr lang="en-US" altLang="en-US" dirty="0" smtClean="0"/>
              <a:t>Interactivity: feedback design</a:t>
            </a:r>
          </a:p>
          <a:p>
            <a:r>
              <a:rPr lang="en-GB" altLang="en-US" dirty="0" smtClean="0"/>
              <a:t>More than one widget factories used</a:t>
            </a:r>
          </a:p>
          <a:p>
            <a:r>
              <a:rPr lang="en-US" altLang="en-US" dirty="0" smtClean="0"/>
              <a:t>All student data stored</a:t>
            </a:r>
          </a:p>
          <a:p>
            <a:r>
              <a:rPr lang="en-US" altLang="en-US" dirty="0" smtClean="0"/>
              <a:t>Sum is more than the parts…</a:t>
            </a:r>
          </a:p>
          <a:p>
            <a:pPr eaLnBrk="1" hangingPunct="1"/>
            <a:endParaRPr lang="en-GB" altLang="en-US" sz="2000" dirty="0" smtClean="0"/>
          </a:p>
          <a:p>
            <a:endParaRPr lang="en-US" altLang="en-US" sz="2000" b="1" dirty="0" smtClean="0">
              <a:solidFill>
                <a:srgbClr val="000090"/>
              </a:solidFill>
            </a:endParaRPr>
          </a:p>
          <a:p>
            <a:endParaRPr lang="en-US" altLang="en-US" sz="2000" b="1" dirty="0" smtClean="0">
              <a:solidFill>
                <a:srgbClr val="000090"/>
              </a:solidFill>
            </a:endParaRPr>
          </a:p>
          <a:p>
            <a:endParaRPr lang="el-GR" altLang="en-US" sz="2000" dirty="0" smtClean="0"/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4792663" y="4484688"/>
            <a:ext cx="4103687" cy="1638300"/>
            <a:chOff x="251520" y="1692305"/>
            <a:chExt cx="8616642" cy="4024258"/>
          </a:xfrm>
        </p:grpSpPr>
        <p:sp>
          <p:nvSpPr>
            <p:cNvPr id="6" name="circle"/>
            <p:cNvSpPr/>
            <p:nvPr/>
          </p:nvSpPr>
          <p:spPr>
            <a:xfrm>
              <a:off x="4848173" y="1696203"/>
              <a:ext cx="4019989" cy="402036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circle"/>
            <p:cNvSpPr/>
            <p:nvPr/>
          </p:nvSpPr>
          <p:spPr>
            <a:xfrm>
              <a:off x="5121506" y="1969166"/>
              <a:ext cx="3473324" cy="3474433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circle"/>
            <p:cNvSpPr/>
            <p:nvPr/>
          </p:nvSpPr>
          <p:spPr>
            <a:xfrm>
              <a:off x="251520" y="2421506"/>
              <a:ext cx="2516659" cy="2515162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circle"/>
            <p:cNvSpPr/>
            <p:nvPr/>
          </p:nvSpPr>
          <p:spPr>
            <a:xfrm>
              <a:off x="394852" y="2565787"/>
              <a:ext cx="2176662" cy="2172006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circle"/>
            <p:cNvSpPr/>
            <p:nvPr/>
          </p:nvSpPr>
          <p:spPr>
            <a:xfrm>
              <a:off x="2618180" y="1692305"/>
              <a:ext cx="3299991" cy="3298956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circle"/>
            <p:cNvSpPr/>
            <p:nvPr/>
          </p:nvSpPr>
          <p:spPr>
            <a:xfrm>
              <a:off x="2844846" y="1918475"/>
              <a:ext cx="2849991" cy="2850515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circle"/>
            <p:cNvSpPr/>
            <p:nvPr/>
          </p:nvSpPr>
          <p:spPr>
            <a:xfrm>
              <a:off x="1851516" y="3310586"/>
              <a:ext cx="2433327" cy="237088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circle"/>
            <p:cNvSpPr/>
            <p:nvPr/>
          </p:nvSpPr>
          <p:spPr>
            <a:xfrm>
              <a:off x="2051515" y="3501661"/>
              <a:ext cx="2103327" cy="2047223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9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enGasia project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Georgia" pitchFamily="18" charset="0"/>
              <a:buAutoNum type="arabicPeriod"/>
            </a:pPr>
            <a:r>
              <a:rPr lang="en-GB" altLang="en-US" sz="2800" dirty="0" smtClean="0"/>
              <a:t>Compare geometry education in England, Japan and Hong Kong </a:t>
            </a:r>
            <a:r>
              <a:rPr lang="en-GB" altLang="en-US" sz="2800" dirty="0" smtClean="0">
                <a:latin typeface="Calibri" pitchFamily="34" charset="0"/>
              </a:rPr>
              <a:t>→ </a:t>
            </a:r>
            <a:r>
              <a:rPr lang="en-GB" altLang="en-US" sz="2800" dirty="0" smtClean="0"/>
              <a:t>some shown now.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en-GB" altLang="en-US" sz="2800" dirty="0" smtClean="0"/>
              <a:t>two digital resources (electronic books) will be designed. They are then implemented in classrooms in those countries.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en-GB" altLang="en-US" sz="2800" dirty="0" smtClean="0"/>
              <a:t>The methodology will include a more qualitative approach based on lesson observations and a quasi-experimental element.</a:t>
            </a:r>
          </a:p>
        </p:txBody>
      </p:sp>
      <p:pic>
        <p:nvPicPr>
          <p:cNvPr id="5" name="Picture 2" descr="engasia_logo2_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18" y="5013175"/>
            <a:ext cx="4536628" cy="132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4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9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9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The design process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Multiple widgets</a:t>
            </a:r>
          </a:p>
          <a:p>
            <a:r>
              <a:rPr lang="en-GB" altLang="en-US" smtClean="0"/>
              <a:t>Some work ‘in the backend’ (e.g. feedback)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74295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4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0179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mtClean="0"/>
              <a:t>This could be a geogebra widget but perhaps not necessary. More important is feedback.</a:t>
            </a:r>
          </a:p>
        </p:txBody>
      </p:sp>
      <p:sp>
        <p:nvSpPr>
          <p:cNvPr id="50180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08" b="32516"/>
          <a:stretch>
            <a:fillRect/>
          </a:stretch>
        </p:blipFill>
        <p:spPr bwMode="auto">
          <a:xfrm>
            <a:off x="611188" y="3644900"/>
            <a:ext cx="34988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2286"/>
            <a:ext cx="7181850" cy="61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7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Flowchart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837934" y="6093296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http://www.sun-first.jp/fc_html5d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784290" cy="45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16416" y="0"/>
            <a:ext cx="827584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50136" y="3229274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dirty="0" smtClean="0"/>
              <a:t>D7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235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463058"/>
              </p:ext>
            </p:extLst>
          </p:nvPr>
        </p:nvGraphicFramePr>
        <p:xfrm>
          <a:off x="0" y="0"/>
          <a:ext cx="9144000" cy="714538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39752"/>
                <a:gridCol w="6804248"/>
              </a:tblGrid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Feature</a:t>
                      </a:r>
                      <a:endParaRPr lang="en-GB" sz="2400" dirty="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What would not be possible without this feature?</a:t>
                      </a:r>
                      <a:endParaRPr lang="en-GB" sz="240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Widgets</a:t>
                      </a:r>
                      <a:endParaRPr lang="en-GB" sz="240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If there was a limited range of widgets teachers/authors could not decide on the best pedagogical approach.</a:t>
                      </a:r>
                      <a:endParaRPr lang="en-GB" sz="2000" dirty="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Interaction</a:t>
                      </a:r>
                      <a:endParaRPr lang="en-GB" sz="240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Digital</a:t>
                      </a:r>
                      <a:r>
                        <a:rPr lang="en-GB" sz="2000" baseline="0" dirty="0" smtClean="0">
                          <a:effectLst/>
                        </a:rPr>
                        <a:t> books would be a ‘one way street’ where content was just presented. Interaction allows student engagement. Feedback can be used for formative purposes</a:t>
                      </a:r>
                      <a:endParaRPr lang="en-GB" sz="2000" dirty="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Interoperability</a:t>
                      </a:r>
                      <a:endParaRPr lang="en-GB" sz="240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Different widgets could not ‘talk’ to each other. Multiple representations would be possible but not in an integrated manner.</a:t>
                      </a:r>
                      <a:endParaRPr lang="en-GB" sz="2000" dirty="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Storing results</a:t>
                      </a:r>
                      <a:endParaRPr lang="en-GB" sz="240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Students would need to store results themselves via files or make screenshots. Teachers would need to organise student work themselves.</a:t>
                      </a:r>
                      <a:endParaRPr lang="en-GB" sz="2000" dirty="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Standards</a:t>
                      </a:r>
                      <a:endParaRPr lang="en-GB" sz="240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Digital books could only be presented in the way</a:t>
                      </a:r>
                      <a:r>
                        <a:rPr lang="en-GB" sz="2000" baseline="0" dirty="0" smtClean="0">
                          <a:effectLst/>
                        </a:rPr>
                        <a:t> a tool would prescribe. By using standards books work in every browser on every platform.</a:t>
                      </a:r>
                      <a:endParaRPr lang="en-GB" sz="2000" dirty="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</a:tr>
              <a:tr h="97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Authorability</a:t>
                      </a:r>
                      <a:endParaRPr lang="en-GB" sz="2400" dirty="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Teachers would only be able to use ready made content.</a:t>
                      </a:r>
                      <a:endParaRPr lang="en-GB" sz="2000" dirty="0">
                        <a:effectLst/>
                        <a:latin typeface="TimesNewRomanPSM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1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other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Mental Rotation Skills (building blocks)</a:t>
            </a:r>
          </a:p>
          <a:p>
            <a:r>
              <a:rPr lang="en-GB" dirty="0" smtClean="0"/>
              <a:t>Times Tables </a:t>
            </a:r>
            <a:r>
              <a:rPr lang="en-GB" dirty="0" err="1" smtClean="0"/>
              <a:t>Rockstars</a:t>
            </a:r>
            <a:r>
              <a:rPr lang="en-GB" dirty="0" smtClean="0"/>
              <a:t> (gamification)</a:t>
            </a:r>
          </a:p>
          <a:p>
            <a:r>
              <a:rPr lang="en-GB" dirty="0" smtClean="0"/>
              <a:t>Creativity through constraints</a:t>
            </a:r>
          </a:p>
          <a:p>
            <a:r>
              <a:rPr lang="en-GB" dirty="0" smtClean="0"/>
              <a:t>Handwriting and maths input</a:t>
            </a:r>
          </a:p>
          <a:p>
            <a:r>
              <a:rPr lang="en-GB" dirty="0" smtClean="0"/>
              <a:t>Classroom work and collaboration e.g. </a:t>
            </a:r>
            <a:r>
              <a:rPr lang="en-GB" dirty="0" err="1" smtClean="0"/>
              <a:t>Classkick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84290"/>
            <a:ext cx="3399053" cy="199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southampton\DSC_0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2525307" cy="189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look at integrated design: sum more than the parts</a:t>
            </a:r>
          </a:p>
          <a:p>
            <a:r>
              <a:rPr lang="en-GB" dirty="0" smtClean="0"/>
              <a:t>This means designers need multiple qualities or need to work in collaborative teams (Communities of Interest)</a:t>
            </a:r>
          </a:p>
          <a:p>
            <a:r>
              <a:rPr lang="en-GB" dirty="0" smtClean="0"/>
              <a:t>Need a research pipeline from small-scale qualitative towards rigorous large-scale.</a:t>
            </a:r>
          </a:p>
          <a:p>
            <a:r>
              <a:rPr lang="en-GB" dirty="0" smtClean="0"/>
              <a:t>Happy to collaborate. You?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0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aspects from own research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nl-NL" sz="3200" dirty="0" smtClean="0"/>
              <a:t>Pre-</a:t>
            </a:r>
            <a:r>
              <a:rPr lang="nl-NL" sz="3200" dirty="0" err="1" smtClean="0"/>
              <a:t>knowledge</a:t>
            </a:r>
            <a:endParaRPr lang="nl-NL" sz="3200" dirty="0" smtClean="0"/>
          </a:p>
          <a:p>
            <a:r>
              <a:rPr lang="nl-NL" sz="3200" dirty="0" err="1" smtClean="0"/>
              <a:t>Relatively</a:t>
            </a:r>
            <a:r>
              <a:rPr lang="nl-NL" sz="3200" dirty="0" smtClean="0"/>
              <a:t> more time </a:t>
            </a:r>
            <a:br>
              <a:rPr lang="nl-NL" sz="3200" dirty="0" smtClean="0"/>
            </a:br>
            <a:r>
              <a:rPr lang="nl-NL" sz="3200" dirty="0" err="1" smtClean="0"/>
              <a:t>spent</a:t>
            </a:r>
            <a:r>
              <a:rPr lang="nl-NL" sz="3200" dirty="0" smtClean="0"/>
              <a:t> on non </a:t>
            </a:r>
            <a:r>
              <a:rPr lang="nl-NL" sz="3200" dirty="0" err="1" smtClean="0"/>
              <a:t>diagnos</a:t>
            </a:r>
            <a:r>
              <a:rPr lang="nl-NL" sz="3200" dirty="0" smtClean="0"/>
              <a:t>-</a:t>
            </a:r>
            <a:br>
              <a:rPr lang="nl-NL" sz="3200" dirty="0" smtClean="0"/>
            </a:br>
            <a:r>
              <a:rPr lang="nl-NL" sz="3200" dirty="0" smtClean="0"/>
              <a:t>tic </a:t>
            </a:r>
            <a:r>
              <a:rPr lang="nl-NL" sz="3200" dirty="0" err="1" smtClean="0"/>
              <a:t>parts</a:t>
            </a:r>
            <a:endParaRPr lang="nl-NL" sz="3200" dirty="0" smtClean="0"/>
          </a:p>
          <a:p>
            <a:r>
              <a:rPr lang="nl-NL" sz="3200" dirty="0" smtClean="0"/>
              <a:t>Attitude </a:t>
            </a:r>
            <a:r>
              <a:rPr lang="nl-NL" sz="3200" dirty="0" err="1" smtClean="0"/>
              <a:t>towards</a:t>
            </a:r>
            <a:r>
              <a:rPr lang="nl-NL" sz="3200" dirty="0" smtClean="0"/>
              <a:t> </a:t>
            </a:r>
            <a:br>
              <a:rPr lang="nl-NL" sz="3200" dirty="0" smtClean="0"/>
            </a:br>
            <a:r>
              <a:rPr lang="nl-NL" sz="3200" dirty="0" err="1" smtClean="0"/>
              <a:t>maths</a:t>
            </a:r>
            <a:endParaRPr lang="nl-NL" sz="3200" dirty="0" smtClean="0"/>
          </a:p>
          <a:p>
            <a:endParaRPr lang="nl-NL" sz="3200" dirty="0" smtClean="0"/>
          </a:p>
          <a:p>
            <a:endParaRPr lang="nl-NL" sz="3200" dirty="0" smtClean="0"/>
          </a:p>
          <a:p>
            <a:endParaRPr lang="nl-NL" sz="32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4294967295"/>
          </p:nvPr>
        </p:nvSpPr>
        <p:spPr>
          <a:xfrm>
            <a:off x="395536" y="1452935"/>
            <a:ext cx="4040188" cy="6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 err="1" smtClean="0"/>
              <a:t>Predictors</a:t>
            </a:r>
            <a:endParaRPr lang="nl-NL" sz="36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4294967295"/>
          </p:nvPr>
        </p:nvSpPr>
        <p:spPr>
          <a:xfrm>
            <a:off x="5093575" y="1452935"/>
            <a:ext cx="4041775" cy="6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 smtClean="0"/>
              <a:t>No </a:t>
            </a:r>
            <a:r>
              <a:rPr lang="nl-NL" sz="3600" dirty="0" err="1" smtClean="0"/>
              <a:t>predictors</a:t>
            </a:r>
            <a:endParaRPr lang="nl-NL" sz="36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294967295"/>
          </p:nvPr>
        </p:nvSpPr>
        <p:spPr>
          <a:xfrm>
            <a:off x="4895850" y="2174875"/>
            <a:ext cx="4248150" cy="3951288"/>
          </a:xfrm>
        </p:spPr>
        <p:txBody>
          <a:bodyPr>
            <a:normAutofit/>
          </a:bodyPr>
          <a:lstStyle/>
          <a:p>
            <a:r>
              <a:rPr lang="nl-NL" sz="3200" dirty="0" smtClean="0"/>
              <a:t>Gender</a:t>
            </a:r>
          </a:p>
          <a:p>
            <a:r>
              <a:rPr lang="nl-NL" sz="3200" dirty="0" smtClean="0"/>
              <a:t>ICT </a:t>
            </a:r>
            <a:r>
              <a:rPr lang="nl-NL" sz="3200" dirty="0" err="1" smtClean="0"/>
              <a:t>knowledge</a:t>
            </a:r>
            <a:endParaRPr lang="nl-NL" sz="3200" dirty="0" smtClean="0"/>
          </a:p>
          <a:p>
            <a:r>
              <a:rPr lang="nl-NL" sz="3200" dirty="0" smtClean="0"/>
              <a:t>More time </a:t>
            </a:r>
            <a:r>
              <a:rPr lang="nl-NL" sz="3200" dirty="0" err="1" smtClean="0"/>
              <a:t>spent</a:t>
            </a:r>
            <a:r>
              <a:rPr lang="nl-NL" sz="3200" dirty="0" smtClean="0"/>
              <a:t> on </a:t>
            </a:r>
            <a:r>
              <a:rPr lang="nl-NL" sz="3200" dirty="0" err="1" smtClean="0"/>
              <a:t>whole</a:t>
            </a:r>
            <a:r>
              <a:rPr lang="nl-NL" sz="3200" dirty="0" smtClean="0"/>
              <a:t> module</a:t>
            </a:r>
          </a:p>
          <a:p>
            <a:r>
              <a:rPr lang="nl-NL" sz="3200" dirty="0" smtClean="0"/>
              <a:t>More time </a:t>
            </a:r>
            <a:r>
              <a:rPr lang="nl-NL" sz="3200" dirty="0" err="1" smtClean="0"/>
              <a:t>spent</a:t>
            </a:r>
            <a:r>
              <a:rPr lang="nl-NL" sz="3200" dirty="0" smtClean="0"/>
              <a:t> at home or at school</a:t>
            </a:r>
            <a:endParaRPr lang="nl-NL" sz="3200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4860032" y="1772816"/>
            <a:ext cx="0" cy="388843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9512" y="593467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Bokhove, C., &amp; </a:t>
            </a:r>
            <a:r>
              <a:rPr lang="en-GB" dirty="0" err="1"/>
              <a:t>Drijvers</a:t>
            </a:r>
            <a:r>
              <a:rPr lang="en-GB" dirty="0"/>
              <a:t>, P. (2012). Effects of a digital intervention on the development of algebraic expertise. </a:t>
            </a:r>
            <a:r>
              <a:rPr lang="en-GB" i="1" dirty="0"/>
              <a:t>Computers &amp; Education</a:t>
            </a:r>
            <a:r>
              <a:rPr lang="en-GB" dirty="0"/>
              <a:t>, </a:t>
            </a:r>
            <a:r>
              <a:rPr lang="en-GB" i="1" dirty="0"/>
              <a:t>58</a:t>
            </a:r>
            <a:r>
              <a:rPr lang="en-GB" dirty="0"/>
              <a:t>(1), 197-208. </a:t>
            </a:r>
            <a:r>
              <a:rPr lang="en-GB" u="sng" dirty="0">
                <a:hlinkClick r:id="rId3"/>
              </a:rPr>
              <a:t>http://dx.doi.org/10.1016/j.compedu.2011.08.010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0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Try out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Browse some c-books.</a:t>
            </a:r>
          </a:p>
          <a:p>
            <a:r>
              <a:rPr lang="en-US" altLang="en-US" dirty="0" smtClean="0"/>
              <a:t>I can show some of the authoring back-end</a:t>
            </a:r>
          </a:p>
          <a:p>
            <a:r>
              <a:rPr lang="en-US" altLang="en-US" dirty="0" smtClean="0"/>
              <a:t>Log in as guest all kinds of resources</a:t>
            </a:r>
          </a:p>
          <a:p>
            <a:r>
              <a:rPr lang="en-US" altLang="en-US" dirty="0" smtClean="0"/>
              <a:t>Log in with</a:t>
            </a:r>
            <a:br>
              <a:rPr lang="en-US" altLang="en-US" dirty="0" smtClean="0"/>
            </a:br>
            <a:r>
              <a:rPr lang="en-US" altLang="en-US" dirty="0" smtClean="0"/>
              <a:t>cadgme2016_## with ## a number 1 to 50</a:t>
            </a:r>
            <a:br>
              <a:rPr lang="en-US" altLang="en-US" dirty="0" smtClean="0"/>
            </a:br>
            <a:r>
              <a:rPr lang="en-US" altLang="en-US" dirty="0" smtClean="0"/>
              <a:t>password ‘pass’ </a:t>
            </a:r>
            <a:r>
              <a:rPr lang="en-GB" altLang="en-US" dirty="0" smtClean="0"/>
              <a:t>to demo </a:t>
            </a:r>
            <a:r>
              <a:rPr lang="en-US" altLang="en-US" dirty="0" smtClean="0"/>
              <a:t>those mentioned in lecture</a:t>
            </a:r>
            <a:br>
              <a:rPr lang="en-US" altLang="en-US" dirty="0" smtClean="0"/>
            </a:br>
            <a:r>
              <a:rPr lang="en-US" altLang="en-US" dirty="0" smtClean="0"/>
              <a:t>(plus one on complex numbers)</a:t>
            </a:r>
          </a:p>
          <a:p>
            <a:r>
              <a:rPr lang="en-US" altLang="en-US" dirty="0" smtClean="0">
                <a:hlinkClick r:id="rId2"/>
              </a:rPr>
              <a:t>http://mc2dme.appspot.com/</a:t>
            </a:r>
            <a:r>
              <a:rPr lang="en-US" altLang="en-US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6416" y="0"/>
            <a:ext cx="827584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350136" y="3229274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dirty="0" smtClean="0"/>
              <a:t>D8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181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Thank you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Questions/comments?</a:t>
            </a:r>
          </a:p>
          <a:p>
            <a:r>
              <a:rPr lang="en-GB" altLang="en-US" dirty="0" smtClean="0"/>
              <a:t>More information:</a:t>
            </a:r>
            <a:br>
              <a:rPr lang="en-GB" altLang="en-US" dirty="0" smtClean="0"/>
            </a:br>
            <a:r>
              <a:rPr lang="en-GB" altLang="en-US" dirty="0" smtClean="0">
                <a:hlinkClick r:id="rId2"/>
              </a:rPr>
              <a:t>C.Bokhove@soton.ac.uk</a:t>
            </a:r>
            <a:endParaRPr lang="en-GB" altLang="en-US" dirty="0" smtClean="0"/>
          </a:p>
          <a:p>
            <a:r>
              <a:rPr lang="en-GB" altLang="en-US" dirty="0" smtClean="0">
                <a:hlinkClick r:id="rId3"/>
              </a:rPr>
              <a:t>www.bokhove.net</a:t>
            </a:r>
            <a:r>
              <a:rPr lang="en-GB" altLang="en-US" dirty="0" smtClean="0"/>
              <a:t> </a:t>
            </a:r>
          </a:p>
          <a:p>
            <a:r>
              <a:rPr lang="en-GB" altLang="en-US" dirty="0" smtClean="0"/>
              <a:t>Twitter: @</a:t>
            </a:r>
            <a:r>
              <a:rPr lang="en-GB" altLang="en-US" dirty="0" err="1" smtClean="0"/>
              <a:t>cbokhove</a:t>
            </a:r>
            <a:r>
              <a:rPr lang="en-GB" altLang="en-US" dirty="0" smtClean="0"/>
              <a:t> 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7BAEDD73-3BE5-4CC0-9F2C-F76E25FB9CD0}" type="slidenum">
              <a:rPr lang="en-GB" altLang="en-US" sz="1400" smtClean="0"/>
              <a:pPr>
                <a:spcAft>
                  <a:spcPct val="0"/>
                </a:spcAft>
                <a:buFontTx/>
                <a:buNone/>
              </a:pPr>
              <a:t>61</a:t>
            </a:fld>
            <a:endParaRPr lang="en-GB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1319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5078" y="1268760"/>
            <a:ext cx="7772400" cy="1362075"/>
          </a:xfrm>
        </p:spPr>
        <p:txBody>
          <a:bodyPr/>
          <a:lstStyle/>
          <a:p>
            <a:r>
              <a:rPr lang="en-GB" dirty="0" smtClean="0"/>
              <a:t>…So need to check under what conditions it does work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4627" y="2564904"/>
            <a:ext cx="7772400" cy="150018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Which is basically what I’ve done since 1998…in </a:t>
            </a:r>
            <a:r>
              <a:rPr lang="en-GB" dirty="0" err="1" smtClean="0">
                <a:solidFill>
                  <a:schemeClr val="tx1"/>
                </a:solidFill>
              </a:rPr>
              <a:t>Wisweb</a:t>
            </a:r>
            <a:r>
              <a:rPr lang="en-GB" dirty="0" smtClean="0">
                <a:solidFill>
                  <a:schemeClr val="tx1"/>
                </a:solidFill>
              </a:rPr>
              <a:t>, WELP, Galois, Sage projects. Participation in </a:t>
            </a:r>
            <a:r>
              <a:rPr lang="en-GB" dirty="0" err="1" smtClean="0">
                <a:solidFill>
                  <a:schemeClr val="tx1"/>
                </a:solidFill>
              </a:rPr>
              <a:t>Activemath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1746" name="Picture 2" descr="http://www.fisme.science.uu.nl/wisweb/wwm/images/wisweb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2889"/>
            <a:ext cx="1320405" cy="13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04" y="4692846"/>
            <a:ext cx="1175897" cy="105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3933" y="585757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2004-2007</a:t>
            </a:r>
            <a:endParaRPr lang="en-GB" dirty="0"/>
          </a:p>
        </p:txBody>
      </p:sp>
      <p:pic>
        <p:nvPicPr>
          <p:cNvPr id="31749" name="Picture 5" descr="Afbeeldingsresultaat voor &quot;algebra met inzich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575026"/>
            <a:ext cx="59817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59" y="6226908"/>
            <a:ext cx="11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1998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543309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2007-2011</a:t>
            </a:r>
            <a:endParaRPr lang="en-GB" dirty="0"/>
          </a:p>
        </p:txBody>
      </p:sp>
      <p:pic>
        <p:nvPicPr>
          <p:cNvPr id="12" name="Picture 2" descr="engasia_logo2_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94676"/>
            <a:ext cx="2268312" cy="66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92280" y="648866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2014-2017</a:t>
            </a:r>
            <a:endParaRPr lang="en-GB" dirty="0"/>
          </a:p>
        </p:txBody>
      </p:sp>
      <p:pic>
        <p:nvPicPr>
          <p:cNvPr id="14" name="image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04" y="5779344"/>
            <a:ext cx="3084646" cy="70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51920" y="655061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2013-2016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4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ould be characterized 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distinct, separate tools to integrated</a:t>
            </a:r>
          </a:p>
          <a:p>
            <a:r>
              <a:rPr lang="en-GB" dirty="0" smtClean="0"/>
              <a:t>From offline towards online</a:t>
            </a:r>
          </a:p>
          <a:p>
            <a:r>
              <a:rPr lang="en-GB" dirty="0" smtClean="0"/>
              <a:t>From not storing data to storing data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So not only is it important to know under what conditions technology works, but also what features might be potentially beneficial.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4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48680" y="26408"/>
            <a:ext cx="8229600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nl-NL" dirty="0" smtClean="0"/>
              <a:t>Software </a:t>
            </a:r>
            <a:r>
              <a:rPr lang="nl-NL" dirty="0" err="1" smtClean="0"/>
              <a:t>characteristics</a:t>
            </a:r>
            <a:endParaRPr lang="nl-NL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marL="0" indent="0" algn="l" eaLnBrk="1" hangingPunct="1">
              <a:buNone/>
            </a:pPr>
            <a:r>
              <a:rPr lang="nl-NL" sz="3500" dirty="0" err="1" smtClean="0"/>
              <a:t>Results</a:t>
            </a:r>
            <a:r>
              <a:rPr lang="nl-NL" sz="3500" dirty="0" smtClean="0"/>
              <a:t> </a:t>
            </a:r>
            <a:r>
              <a:rPr lang="nl-NL" sz="3500" dirty="0" err="1" smtClean="0"/>
              <a:t>externally</a:t>
            </a:r>
            <a:r>
              <a:rPr lang="nl-NL" sz="3500" dirty="0" smtClean="0"/>
              <a:t> </a:t>
            </a:r>
            <a:r>
              <a:rPr lang="nl-NL" sz="3500" dirty="0" err="1" smtClean="0"/>
              <a:t>validated</a:t>
            </a:r>
            <a:r>
              <a:rPr lang="nl-NL" sz="3500" dirty="0" smtClean="0"/>
              <a:t> instrument.</a:t>
            </a:r>
          </a:p>
          <a:p>
            <a:pPr marL="0" indent="0" algn="l" eaLnBrk="1" hangingPunct="1">
              <a:buNone/>
            </a:pPr>
            <a:r>
              <a:rPr lang="nl-NL" sz="3500" dirty="0" smtClean="0"/>
              <a:t>Eerst </a:t>
            </a:r>
            <a:r>
              <a:rPr lang="nl-NL" sz="3500" dirty="0" err="1" smtClean="0"/>
              <a:t>formulate</a:t>
            </a:r>
            <a:r>
              <a:rPr lang="nl-NL" sz="3500" dirty="0" smtClean="0"/>
              <a:t> </a:t>
            </a:r>
            <a:r>
              <a:rPr lang="nl-NL" sz="3500" dirty="0" err="1" smtClean="0"/>
              <a:t>what</a:t>
            </a:r>
            <a:r>
              <a:rPr lang="nl-NL" sz="3500" dirty="0" smtClean="0"/>
              <a:t> we </a:t>
            </a:r>
            <a:r>
              <a:rPr lang="nl-NL" sz="3500" dirty="0" err="1" smtClean="0"/>
              <a:t>need</a:t>
            </a:r>
            <a:r>
              <a:rPr lang="nl-NL" sz="3500" dirty="0" smtClean="0"/>
              <a:t>, </a:t>
            </a:r>
            <a:r>
              <a:rPr lang="nl-NL" sz="3500" dirty="0" err="1" smtClean="0"/>
              <a:t>then</a:t>
            </a:r>
            <a:r>
              <a:rPr lang="nl-NL" sz="3500" dirty="0" smtClean="0"/>
              <a:t> look </a:t>
            </a:r>
            <a:r>
              <a:rPr lang="nl-NL" sz="3500" dirty="0" err="1" smtClean="0"/>
              <a:t>for</a:t>
            </a:r>
            <a:r>
              <a:rPr lang="nl-NL" sz="3500" dirty="0" smtClean="0"/>
              <a:t> software.</a:t>
            </a:r>
          </a:p>
          <a:p>
            <a:pPr marL="0" indent="0" algn="l" eaLnBrk="1" hangingPunct="1">
              <a:buNone/>
            </a:pPr>
            <a:r>
              <a:rPr lang="en-US" sz="3500" dirty="0" smtClean="0"/>
              <a:t>Selected criteria:</a:t>
            </a:r>
          </a:p>
          <a:p>
            <a:pPr lvl="1" eaLnBrk="1" hangingPunct="1"/>
            <a:r>
              <a:rPr lang="en-US" sz="3500" dirty="0" smtClean="0"/>
              <a:t>Storage of student results;</a:t>
            </a:r>
          </a:p>
          <a:p>
            <a:pPr lvl="1" eaLnBrk="1" hangingPunct="1"/>
            <a:r>
              <a:rPr lang="en-US" sz="3500" dirty="0" smtClean="0"/>
              <a:t>In-between steps when solving equations;</a:t>
            </a:r>
          </a:p>
          <a:p>
            <a:pPr lvl="1" eaLnBrk="1" hangingPunct="1"/>
            <a:r>
              <a:rPr lang="en-US" sz="3500" dirty="0" smtClean="0"/>
              <a:t>Authoring;</a:t>
            </a:r>
          </a:p>
          <a:p>
            <a:pPr lvl="1" eaLnBrk="1" hangingPunct="1"/>
            <a:r>
              <a:rPr lang="en-US" sz="3500" dirty="0" smtClean="0"/>
              <a:t>Intuitive user interface;</a:t>
            </a:r>
          </a:p>
          <a:p>
            <a:pPr lvl="1" eaLnBrk="1" hangingPunct="1"/>
            <a:r>
              <a:rPr lang="en-US" sz="3500" dirty="0" smtClean="0"/>
              <a:t>60+ tools tried and evaluated;</a:t>
            </a:r>
            <a:endParaRPr lang="nl-NL" sz="3500" dirty="0" smtClean="0"/>
          </a:p>
          <a:p>
            <a:pPr eaLnBrk="1" hangingPunct="1"/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3538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2010</TotalTime>
  <Words>1770</Words>
  <Application>Microsoft Macintosh PowerPoint</Application>
  <PresentationFormat>On-screen Show (4:3)</PresentationFormat>
  <Paragraphs>294</Paragraphs>
  <Slides>61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TimesNewRomanPSMT</vt:lpstr>
      <vt:lpstr>Arial</vt:lpstr>
      <vt:lpstr>Calibri</vt:lpstr>
      <vt:lpstr>MS PGothic</vt:lpstr>
      <vt:lpstr>Georgia</vt:lpstr>
      <vt:lpstr>Times New Roman</vt:lpstr>
      <vt:lpstr>Office Theme</vt:lpstr>
      <vt:lpstr>Using technology for maths teaching and learning: Instructional design, digital books and automated feedback</vt:lpstr>
      <vt:lpstr>Overview</vt:lpstr>
      <vt:lpstr>Who am I</vt:lpstr>
      <vt:lpstr>Maths education and technology</vt:lpstr>
      <vt:lpstr>Maths education and technology</vt:lpstr>
      <vt:lpstr>Some aspects from own research</vt:lpstr>
      <vt:lpstr>…So need to check under what conditions it does work</vt:lpstr>
      <vt:lpstr>Could be characterized as</vt:lpstr>
      <vt:lpstr>Software characteristics</vt:lpstr>
      <vt:lpstr>PowerPoint Presentation</vt:lpstr>
      <vt:lpstr>INTEGRATED DESIGN: DIGITAL BOOKS</vt:lpstr>
      <vt:lpstr>PowerPoint Presentation</vt:lpstr>
      <vt:lpstr>Examples</vt:lpstr>
      <vt:lpstr>Overview affordances</vt:lpstr>
      <vt:lpstr>Integrated in c-books</vt:lpstr>
      <vt:lpstr>Towards digital textbooks</vt:lpstr>
      <vt:lpstr>Aims MC-squared</vt:lpstr>
      <vt:lpstr>PowerPoint Presentation</vt:lpstr>
      <vt:lpstr>More than sum of the parts</vt:lpstr>
      <vt:lpstr>Widgets</vt:lpstr>
      <vt:lpstr>PowerPoint Presentation</vt:lpstr>
      <vt:lpstr>PowerPoint Presentation</vt:lpstr>
      <vt:lpstr>PowerPoint Presentation</vt:lpstr>
      <vt:lpstr>DEMO WIDGETS</vt:lpstr>
      <vt:lpstr>More ‘open’ widgets</vt:lpstr>
      <vt:lpstr>INTERACTION: FEEDBACK</vt:lpstr>
      <vt:lpstr>PowerPoint Presentation</vt:lpstr>
      <vt:lpstr>Review: Van Der Kleij et al.</vt:lpstr>
      <vt:lpstr>Feedback</vt:lpstr>
      <vt:lpstr>Embedded</vt:lpstr>
      <vt:lpstr>Custom feedback</vt:lpstr>
      <vt:lpstr>Rule-based feedback</vt:lpstr>
      <vt:lpstr>Algebrakit feedback</vt:lpstr>
      <vt:lpstr>Also geometry checking</vt:lpstr>
      <vt:lpstr>Feedback open task</vt:lpstr>
      <vt:lpstr>PowerPoint Presentation</vt:lpstr>
      <vt:lpstr>INTEROPERABILITY and standards</vt:lpstr>
      <vt:lpstr>Remains a challenge</vt:lpstr>
      <vt:lpstr>HTML5 player</vt:lpstr>
      <vt:lpstr>Storing results</vt:lpstr>
      <vt:lpstr>Storing results</vt:lpstr>
      <vt:lpstr>PowerPoint Presentation</vt:lpstr>
      <vt:lpstr>ASPECTS of instructional design: towards AN integrated approach</vt:lpstr>
      <vt:lpstr>PowerPoint Presentation</vt:lpstr>
      <vt:lpstr>Crisis-tasks</vt:lpstr>
      <vt:lpstr>Feedback: overcoming a crisis</vt:lpstr>
      <vt:lpstr>Feedback: worked examples and hints</vt:lpstr>
      <vt:lpstr>Fading</vt:lpstr>
      <vt:lpstr>authorability</vt:lpstr>
      <vt:lpstr>Authorable</vt:lpstr>
      <vt:lpstr>To recap: technology-added value of the c-books</vt:lpstr>
      <vt:lpstr>enGasia project</vt:lpstr>
      <vt:lpstr>PowerPoint Presentation</vt:lpstr>
      <vt:lpstr>The design process</vt:lpstr>
      <vt:lpstr>PowerPoint Presentation</vt:lpstr>
      <vt:lpstr>Flowchart</vt:lpstr>
      <vt:lpstr>PowerPoint Presentation</vt:lpstr>
      <vt:lpstr>Some other projects</vt:lpstr>
      <vt:lpstr>Conclusions </vt:lpstr>
      <vt:lpstr>Try out</vt:lpstr>
      <vt:lpstr>Thank you</vt:lpstr>
    </vt:vector>
  </TitlesOfParts>
  <Company>University of Southampton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technology for maths teaching and learning: instructional design, digital books and automated feedback</dc:title>
  <dc:creator>Bokhove C.</dc:creator>
  <cp:lastModifiedBy>Christian's iPad</cp:lastModifiedBy>
  <cp:revision>88</cp:revision>
  <dcterms:created xsi:type="dcterms:W3CDTF">2016-08-24T11:51:12Z</dcterms:created>
  <dcterms:modified xsi:type="dcterms:W3CDTF">2016-09-13T11:40:51Z</dcterms:modified>
</cp:coreProperties>
</file>